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sldIdLst>
    <p:sldId id="256" r:id="rId5"/>
    <p:sldId id="280" r:id="rId6"/>
    <p:sldId id="281" r:id="rId7"/>
    <p:sldId id="284" r:id="rId8"/>
    <p:sldId id="288" r:id="rId9"/>
    <p:sldId id="292" r:id="rId10"/>
    <p:sldId id="293" r:id="rId11"/>
    <p:sldId id="296" r:id="rId12"/>
    <p:sldId id="294" r:id="rId13"/>
    <p:sldId id="295" r:id="rId14"/>
    <p:sldId id="297" r:id="rId15"/>
    <p:sldId id="298" r:id="rId16"/>
    <p:sldId id="299" r:id="rId17"/>
    <p:sldId id="301" r:id="rId1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A1FF"/>
    <a:srgbClr val="A7FF00"/>
    <a:srgbClr val="000644"/>
    <a:srgbClr val="431F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59C7D6-A74D-49EE-A15D-EEB4736CF847}" v="22" dt="2021-09-13T14:16:25.874"/>
    <p1510:client id="{0E0A4589-0370-4AE3-AAFB-965917A8A15F}" v="43" dt="2021-09-13T09:33:33.425"/>
    <p1510:client id="{8A2D06A2-DD06-4B0C-9176-8A4C4C77E744}" v="179" dt="2021-09-14T09:07:38.319"/>
    <p1510:client id="{F2624797-6057-00BF-9B68-64CC4D9631B7}" v="2" dt="2021-09-14T09:04:04.584"/>
  </p1510:revLst>
</p1510:revInfo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Stijl, licht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CCC551-568B-4BF3-A74F-82921C5F0FE2}" type="datetimeFigureOut">
              <a:rPr lang="nl-NL" smtClean="0"/>
              <a:t>14-9-2021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F00900-86B0-4974-AD79-8AB47D97E76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061348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B16E3-DB88-43F2-B191-AB6D10F233E3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92349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Vormentaal">
            <a:extLst>
              <a:ext uri="{FF2B5EF4-FFF2-40B4-BE49-F238E27FC236}">
                <a16:creationId xmlns:a16="http://schemas.microsoft.com/office/drawing/2014/main" id="{B1A8BD68-CFB7-4CE8-927C-EC6ABA7511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6C8E20B-A0BF-4CD6-AEE6-FAEAB7BE14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7894417-9658-4824-AB01-4E994083AE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C824CAF-DF54-4A8A-A4C4-E08E0DB6F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14-9-2021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A008C39-37FF-4EBA-8913-006DB03BC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F78F163C-C938-43FA-A41C-FC704C35311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244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0591A0-60A4-4847-AF78-F5902E00D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8837452B-0951-4A8E-A308-0F1DC67E45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B75F331-83B5-4EAC-B87D-4CC6AA48B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14-9-2021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7201D60-3EB0-4848-9483-BA0B7A382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382EEA5-DFCC-4140-A4BA-7684F9CE9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49FBB-A067-4825-A8EB-574C9C74C9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54075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9AC9D59A-D458-4DDF-94BA-24798633E0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09415F9B-FAA3-4C44-A97A-1464DEF448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57FD2AF-8CB4-45F1-97D8-4297B01B3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14-9-2021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FFFB73D-C98E-4D31-8992-B05E3E633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9437391-13BE-45E9-AE69-B660F3A96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49FBB-A067-4825-A8EB-574C9C74C9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74414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9F6768AA-6EFF-47EC-90A7-8C4D4510EF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C041AC9-116B-4F01-8FC8-907E718B2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BDFFB96-23F6-436F-B999-260145B38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14-9-2021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ACEA7AC-038A-4FE9-8417-7A5B7BC14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2CD80BFB-C780-410E-B4A6-97DA0C40417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274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394600-9DAC-4D92-8597-8AB85823B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17AAB87-9E9D-4848-B01F-B686DFFC71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A525AA0-CCF7-4BA9-BE63-E4E6D9DD0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14-9-2021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C6792A8-FDDC-4370-9B77-0D977ABEC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620C28A-39F5-413C-AEB2-CCA744B74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49FBB-A067-4825-A8EB-574C9C74C9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34882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2AB93F-D037-4CCB-8B21-F2F48F4AA7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4F5F613-CCBA-40B2-B2E2-8537C79A80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9D08B1D-4D0F-4632-B2CC-189A95048E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AE51300-EA7D-4A03-B30C-EE3D97655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14-9-2021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D438FE8-C55B-4E7D-820A-04DB0D9FB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23F88EC-826B-45A7-BCC1-8FF2569B3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49FBB-A067-4825-A8EB-574C9C74C9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36340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6FDB4A-0726-418D-AC69-D0382940D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C7A7694-8529-4E68-B4C2-04052E31FA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56FB180-AFE4-4D00-A208-D87655B567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3FB310F7-6ED9-4016-BDEF-02F3CDCF28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BD454CAF-1BDC-49F9-9A71-37EC6D1120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D7CB9E7B-CA38-4CF5-B792-B9B9AD1D3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14-9-2021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337B29A3-3C01-4965-B6F9-6264E15F6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80B58FCE-5190-4C2C-8297-252D9C3D2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49FBB-A067-4825-A8EB-574C9C74C9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76800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77D59E-AD22-4185-BBE5-357BA5A1D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C07E239D-5E0C-449F-81DF-D7DBEFCB6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14-9-2021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8899C400-FC30-49B8-BAD9-C9B20D88B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4C94181-7815-4425-9624-A810A606F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49FBB-A067-4825-A8EB-574C9C74C9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01005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5418D205-BD52-4479-8D7B-5B94BF970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14-9-2021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1BB03264-8772-4C87-9873-46A5C58D7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0D3F510-7A1C-4D3A-9ACC-357B3B4FB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49FBB-A067-4825-A8EB-574C9C74C9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34611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FA6BB1-BA56-4F7E-B5AC-FFAD68F2A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6738D1A-8E36-4D4A-9AFD-A3796AEC9B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4CD43AE-05A6-4D80-8524-F4B0D46927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EF1BEB8-B227-4DC2-88BD-9C784972D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14-9-2021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9CBC929-F245-4389-9B94-033123B2E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B2DDE71-26EB-4B01-83B5-AD76F2896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49FBB-A067-4825-A8EB-574C9C74C9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79474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F891FD-1294-4E40-A4FA-045E31042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75C01C26-C661-4F67-B009-34A685856D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63F6712-826C-49AC-9801-0CE31E43C7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B48CC51-7422-46FC-A8DC-0AE2255F3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14-9-2021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857513D-3F4D-4775-8EE5-7110300EC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7F1DF89-CDC4-4602-8256-373B2C0A3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49FBB-A067-4825-A8EB-574C9C74C9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56003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0B5335E-426E-4FF0-8BD0-AFA8ACBBC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B11905F-E1EF-40AB-9922-3DF6880C6E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E34E063-366F-47A5-A903-1168B0A1F4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8D4D1-00C4-4E8E-99A5-8D1DF5379DBE}" type="datetimeFigureOut">
              <a:rPr lang="nl-NL" smtClean="0"/>
              <a:t>14-9-2021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08F1765-D70C-4E4A-B52C-213A0677F4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C37449-F706-428B-B279-352BF37C0A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849FBB-A067-4825-A8EB-574C9C74C9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96255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padlet.com/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hyperlink" Target="https://www.tilburg.nl/stad-bestuur/bestuur/bestuurlijke-informatie/" TargetMode="External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hyperlink" Target="https://programmabegroting-2018.tilburg.nl/p3196/leefbaarheid" TargetMode="External"/><Relationship Id="rId10" Type="http://schemas.openxmlformats.org/officeDocument/2006/relationships/image" Target="../media/image21.png"/><Relationship Id="rId4" Type="http://schemas.openxmlformats.org/officeDocument/2006/relationships/hyperlink" Target="https://www.tilburg.nl/actueel/nieuws/item/nieuwe-coalitie-presenteert-bestuursakkoord-1/" TargetMode="External"/><Relationship Id="rId9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2">
            <a:extLst>
              <a:ext uri="{FF2B5EF4-FFF2-40B4-BE49-F238E27FC236}">
                <a16:creationId xmlns:a16="http://schemas.microsoft.com/office/drawing/2014/main" id="{7E256807-68E5-45A0-8DD0-5696A7E4E94A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98488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400" b="1">
                <a:solidFill>
                  <a:srgbClr val="B8A1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IBS – De leefbare stad</a:t>
            </a:r>
            <a:endParaRPr lang="nl-NL" sz="4400">
              <a:solidFill>
                <a:srgbClr val="B8A1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1B96BA2-902A-4078-8942-E8A2417A9A29}"/>
              </a:ext>
            </a:extLst>
          </p:cNvPr>
          <p:cNvSpPr txBox="1">
            <a:spLocks/>
          </p:cNvSpPr>
          <p:nvPr/>
        </p:nvSpPr>
        <p:spPr bwMode="auto">
          <a:xfrm>
            <a:off x="1405960" y="1727561"/>
            <a:ext cx="6380871" cy="2558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nl-NL" sz="2000" b="1">
                <a:solidFill>
                  <a:srgbClr val="000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800">
                <a:latin typeface="Arial" panose="020B0604020202020204" pitchFamily="34" charset="0"/>
                <a:cs typeface="Arial" panose="020B0604020202020204" pitchFamily="34" charset="0"/>
              </a:rPr>
              <a:t>Wat hebben we gisteren gedaan?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800">
                <a:latin typeface="Arial" panose="020B0604020202020204" pitchFamily="34" charset="0"/>
                <a:cs typeface="Arial" panose="020B0604020202020204" pitchFamily="34" charset="0"/>
              </a:rPr>
              <a:t>Belangrijke onderwerpen in deelvragen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800">
                <a:latin typeface="Arial" panose="020B0604020202020204" pitchFamily="34" charset="0"/>
                <a:cs typeface="Arial" panose="020B0604020202020204" pitchFamily="34" charset="0"/>
              </a:rPr>
              <a:t>Voorbereiding bezoek gebied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800">
                <a:latin typeface="Arial" panose="020B0604020202020204" pitchFamily="34" charset="0"/>
                <a:cs typeface="Arial" panose="020B0604020202020204" pitchFamily="34" charset="0"/>
              </a:rPr>
              <a:t>Topiclijst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800">
                <a:latin typeface="Arial" panose="020B0604020202020204" pitchFamily="34" charset="0"/>
                <a:cs typeface="Arial" panose="020B0604020202020204" pitchFamily="34" charset="0"/>
              </a:rPr>
              <a:t>Doelgroep analyse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800">
                <a:latin typeface="Arial" panose="020B0604020202020204" pitchFamily="34" charset="0"/>
                <a:cs typeface="Arial" panose="020B0604020202020204" pitchFamily="34" charset="0"/>
              </a:rPr>
              <a:t>Stakeholdersanalyse</a:t>
            </a:r>
          </a:p>
        </p:txBody>
      </p:sp>
      <p:graphicFrame>
        <p:nvGraphicFramePr>
          <p:cNvPr id="7" name="Tabel 13">
            <a:extLst>
              <a:ext uri="{FF2B5EF4-FFF2-40B4-BE49-F238E27FC236}">
                <a16:creationId xmlns:a16="http://schemas.microsoft.com/office/drawing/2014/main" id="{E301E4D4-09EB-42FE-AC70-36D3DFBAE6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3094845"/>
              </p:ext>
            </p:extLst>
          </p:nvPr>
        </p:nvGraphicFramePr>
        <p:xfrm>
          <a:off x="2032961" y="6161520"/>
          <a:ext cx="7459328" cy="48256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738909">
                  <a:extLst>
                    <a:ext uri="{9D8B030D-6E8A-4147-A177-3AD203B41FA5}">
                      <a16:colId xmlns:a16="http://schemas.microsoft.com/office/drawing/2014/main" val="64876989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469597195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1458696249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4042337055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103298566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256723198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73331059"/>
                    </a:ext>
                  </a:extLst>
                </a:gridCol>
                <a:gridCol w="726612">
                  <a:extLst>
                    <a:ext uri="{9D8B030D-6E8A-4147-A177-3AD203B41FA5}">
                      <a16:colId xmlns:a16="http://schemas.microsoft.com/office/drawing/2014/main" val="2175227633"/>
                    </a:ext>
                  </a:extLst>
                </a:gridCol>
                <a:gridCol w="713064">
                  <a:extLst>
                    <a:ext uri="{9D8B030D-6E8A-4147-A177-3AD203B41FA5}">
                      <a16:colId xmlns:a16="http://schemas.microsoft.com/office/drawing/2014/main" val="1428987022"/>
                    </a:ext>
                  </a:extLst>
                </a:gridCol>
                <a:gridCol w="847289">
                  <a:extLst>
                    <a:ext uri="{9D8B030D-6E8A-4147-A177-3AD203B41FA5}">
                      <a16:colId xmlns:a16="http://schemas.microsoft.com/office/drawing/2014/main" val="279876203"/>
                    </a:ext>
                  </a:extLst>
                </a:gridCol>
              </a:tblGrid>
              <a:tr h="482561"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1</a:t>
                      </a:r>
                      <a:endParaRPr lang="nl-NL" sz="1200" b="1" kern="120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l-NL" sz="1200" b="1" kern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2</a:t>
                      </a:r>
                      <a:endParaRPr lang="nl-NL" sz="1200" b="1" kern="120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>
                          <a:solidFill>
                            <a:schemeClr val="tx1"/>
                          </a:solidFill>
                        </a:rPr>
                        <a:t>Week 3</a:t>
                      </a:r>
                      <a:endParaRPr lang="nl-NL" sz="1200" b="1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4</a:t>
                      </a:r>
                      <a:endParaRPr lang="nl-NL" sz="1200" b="1" kern="120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5</a:t>
                      </a:r>
                      <a:endParaRPr lang="nl-NL" sz="1200" b="1" kern="120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45624924"/>
                  </a:ext>
                </a:extLst>
              </a:tr>
            </a:tbl>
          </a:graphicData>
        </a:graphic>
      </p:graphicFrame>
      <p:pic>
        <p:nvPicPr>
          <p:cNvPr id="9" name="Afbeelding 8">
            <a:extLst>
              <a:ext uri="{FF2B5EF4-FFF2-40B4-BE49-F238E27FC236}">
                <a16:creationId xmlns:a16="http://schemas.microsoft.com/office/drawing/2014/main" id="{D97B8CFA-CDB8-40FD-96FE-27726BF102A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12"/>
          <a:stretch/>
        </p:blipFill>
        <p:spPr>
          <a:xfrm>
            <a:off x="569178" y="1727561"/>
            <a:ext cx="836782" cy="701959"/>
          </a:xfrm>
          <a:prstGeom prst="rect">
            <a:avLst/>
          </a:prstGeom>
        </p:spPr>
      </p:pic>
      <p:sp>
        <p:nvSpPr>
          <p:cNvPr id="8" name="Tijdelijke aanduiding voor inhoud 5">
            <a:extLst>
              <a:ext uri="{FF2B5EF4-FFF2-40B4-BE49-F238E27FC236}">
                <a16:creationId xmlns:a16="http://schemas.microsoft.com/office/drawing/2014/main" id="{102443F0-4B0A-4766-B48C-2B2DD651BDD0}"/>
              </a:ext>
            </a:extLst>
          </p:cNvPr>
          <p:cNvSpPr txBox="1">
            <a:spLocks/>
          </p:cNvSpPr>
          <p:nvPr/>
        </p:nvSpPr>
        <p:spPr bwMode="auto">
          <a:xfrm>
            <a:off x="8733347" y="4128719"/>
            <a:ext cx="2562138" cy="203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nl-NL" sz="1200" b="1">
                <a:solidFill>
                  <a:srgbClr val="000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IBS Toetsing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200">
                <a:latin typeface="Arial" panose="020B0604020202020204" pitchFamily="34" charset="0"/>
                <a:cs typeface="Arial" panose="020B0604020202020204" pitchFamily="34" charset="0"/>
              </a:rPr>
              <a:t> Kennistoets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200">
                <a:latin typeface="Arial" panose="020B0604020202020204" pitchFamily="34" charset="0"/>
                <a:cs typeface="Arial" panose="020B0604020202020204" pitchFamily="34" charset="0"/>
              </a:rPr>
              <a:t> Adviesrapport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20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200" err="1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Pecha</a:t>
            </a:r>
            <a:r>
              <a:rPr lang="nl-NL" sz="120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200" err="1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Kucha</a:t>
            </a:r>
            <a:endParaRPr lang="nl-NL" sz="120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42AED41D-8413-4121-ACBA-76901A75D7C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80"/>
          <a:stretch/>
        </p:blipFill>
        <p:spPr>
          <a:xfrm>
            <a:off x="7714458" y="4128719"/>
            <a:ext cx="840560" cy="709602"/>
          </a:xfrm>
          <a:prstGeom prst="rect">
            <a:avLst/>
          </a:prstGeom>
        </p:spPr>
      </p:pic>
      <p:sp>
        <p:nvSpPr>
          <p:cNvPr id="11" name="Tijdelijke aanduiding voor inhoud 5">
            <a:extLst>
              <a:ext uri="{FF2B5EF4-FFF2-40B4-BE49-F238E27FC236}">
                <a16:creationId xmlns:a16="http://schemas.microsoft.com/office/drawing/2014/main" id="{BBCFEF78-292D-4B40-8144-4C849A79D625}"/>
              </a:ext>
            </a:extLst>
          </p:cNvPr>
          <p:cNvSpPr txBox="1">
            <a:spLocks/>
          </p:cNvSpPr>
          <p:nvPr/>
        </p:nvSpPr>
        <p:spPr>
          <a:xfrm>
            <a:off x="8733347" y="1736252"/>
            <a:ext cx="2972878" cy="203280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sz="1200" b="1">
                <a:solidFill>
                  <a:srgbClr val="000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IBS Thema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200" b="1">
                <a:latin typeface="Arial" panose="020B0604020202020204" pitchFamily="34" charset="0"/>
                <a:cs typeface="Arial" panose="020B0604020202020204" pitchFamily="34" charset="0"/>
              </a:rPr>
              <a:t>Onderzoeksopzet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20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Theoretisch kader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20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Burgerparticipatie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20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Onderzoeksresultaten- en advies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F4FF07C3-0B85-4A60-BE0E-2BB8E7FE29E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98"/>
          <a:stretch/>
        </p:blipFill>
        <p:spPr>
          <a:xfrm>
            <a:off x="7714458" y="1712880"/>
            <a:ext cx="836782" cy="709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4048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ep 4">
            <a:extLst>
              <a:ext uri="{FF2B5EF4-FFF2-40B4-BE49-F238E27FC236}">
                <a16:creationId xmlns:a16="http://schemas.microsoft.com/office/drawing/2014/main" id="{60393153-77CA-4586-BF41-0D989D3BC18F}"/>
              </a:ext>
            </a:extLst>
          </p:cNvPr>
          <p:cNvGrpSpPr/>
          <p:nvPr/>
        </p:nvGrpSpPr>
        <p:grpSpPr>
          <a:xfrm>
            <a:off x="2182691" y="1426634"/>
            <a:ext cx="7826618" cy="4625518"/>
            <a:chOff x="3056406" y="151792"/>
            <a:chExt cx="8989331" cy="5831395"/>
          </a:xfrm>
        </p:grpSpPr>
        <p:pic>
          <p:nvPicPr>
            <p:cNvPr id="6" name="Picture 2" descr="Afbeeldingsresultaat voor interface stakeholders">
              <a:extLst>
                <a:ext uri="{FF2B5EF4-FFF2-40B4-BE49-F238E27FC236}">
                  <a16:creationId xmlns:a16="http://schemas.microsoft.com/office/drawing/2014/main" id="{3D990EE0-BA8A-416B-B13B-4825E522F7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3750" y="321862"/>
              <a:ext cx="8711987" cy="56613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CC6A81B7-331A-48BC-9B3C-60AF6923B8CA}"/>
                </a:ext>
              </a:extLst>
            </p:cNvPr>
            <p:cNvSpPr/>
            <p:nvPr/>
          </p:nvSpPr>
          <p:spPr>
            <a:xfrm>
              <a:off x="3056406" y="151792"/>
              <a:ext cx="3134844" cy="11811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4" name="Titel 1">
            <a:extLst>
              <a:ext uri="{FF2B5EF4-FFF2-40B4-BE49-F238E27FC236}">
                <a16:creationId xmlns:a16="http://schemas.microsoft.com/office/drawing/2014/main" id="{9C6D4AFC-5371-404C-902C-654ABCC59F2E}"/>
              </a:ext>
            </a:extLst>
          </p:cNvPr>
          <p:cNvSpPr txBox="1">
            <a:spLocks/>
          </p:cNvSpPr>
          <p:nvPr/>
        </p:nvSpPr>
        <p:spPr>
          <a:xfrm>
            <a:off x="615387" y="742342"/>
            <a:ext cx="3974544" cy="105418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nl-NL"/>
              <a:t>Stakeholderanalyse:</a:t>
            </a:r>
          </a:p>
        </p:txBody>
      </p:sp>
    </p:spTree>
    <p:extLst>
      <p:ext uri="{BB962C8B-B14F-4D97-AF65-F5344CB8AC3E}">
        <p14:creationId xmlns:p14="http://schemas.microsoft.com/office/powerpoint/2010/main" val="32997980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9C6D4AFC-5371-404C-902C-654ABCC59F2E}"/>
              </a:ext>
            </a:extLst>
          </p:cNvPr>
          <p:cNvSpPr txBox="1">
            <a:spLocks/>
          </p:cNvSpPr>
          <p:nvPr/>
        </p:nvSpPr>
        <p:spPr>
          <a:xfrm>
            <a:off x="615387" y="742342"/>
            <a:ext cx="3974544" cy="105418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nl-NL"/>
              <a:t>Stakeholderanalyse:</a:t>
            </a:r>
          </a:p>
        </p:txBody>
      </p:sp>
      <p:pic>
        <p:nvPicPr>
          <p:cNvPr id="5" name="Picture 2" descr="Afbeeldingsresultaat voor stakeholdersanalyse">
            <a:extLst>
              <a:ext uri="{FF2B5EF4-FFF2-40B4-BE49-F238E27FC236}">
                <a16:creationId xmlns:a16="http://schemas.microsoft.com/office/drawing/2014/main" id="{68D3955C-8246-4C8D-BAD3-F05F2753AA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9642" y="603681"/>
            <a:ext cx="6447709" cy="5120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13937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>
            <a:extLst>
              <a:ext uri="{FF2B5EF4-FFF2-40B4-BE49-F238E27FC236}">
                <a16:creationId xmlns:a16="http://schemas.microsoft.com/office/drawing/2014/main" id="{BDFA53F8-830E-415B-B6F7-3D817BE410CE}"/>
              </a:ext>
            </a:extLst>
          </p:cNvPr>
          <p:cNvSpPr txBox="1">
            <a:spLocks/>
          </p:cNvSpPr>
          <p:nvPr/>
        </p:nvSpPr>
        <p:spPr>
          <a:xfrm>
            <a:off x="1524000" y="379413"/>
            <a:ext cx="9144000" cy="99218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b="1"/>
              <a:t>Voor wie en met wie?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2483B9E4-3757-4ED3-ACBC-E22FD8C5DDBD}"/>
              </a:ext>
            </a:extLst>
          </p:cNvPr>
          <p:cNvSpPr txBox="1">
            <a:spLocks/>
          </p:cNvSpPr>
          <p:nvPr/>
        </p:nvSpPr>
        <p:spPr bwMode="auto">
          <a:xfrm>
            <a:off x="1054656" y="1262295"/>
            <a:ext cx="8860565" cy="105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pPr algn="l"/>
            <a:r>
              <a:rPr lang="nl-NL"/>
              <a:t>Opdracht: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590A5F9B-293E-4ADA-A587-F20F8196EC35}"/>
              </a:ext>
            </a:extLst>
          </p:cNvPr>
          <p:cNvSpPr txBox="1"/>
          <p:nvPr/>
        </p:nvSpPr>
        <p:spPr>
          <a:xfrm>
            <a:off x="1054656" y="2316480"/>
            <a:ext cx="1093922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500">
                <a:latin typeface="Arial" pitchFamily="34" charset="0"/>
                <a:ea typeface="+mj-ea"/>
                <a:cs typeface="Arial" pitchFamily="34" charset="0"/>
              </a:rPr>
              <a:t>In kaart brengen van doelgroep o.b.v. Facebook profiel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sz="2500">
                <a:latin typeface="Arial" pitchFamily="34" charset="0"/>
                <a:ea typeface="+mj-ea"/>
                <a:cs typeface="Arial" pitchFamily="34" charset="0"/>
              </a:rPr>
              <a:t>Demografisch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sz="2500">
                <a:latin typeface="Arial" pitchFamily="34" charset="0"/>
                <a:ea typeface="+mj-ea"/>
                <a:cs typeface="Arial" pitchFamily="34" charset="0"/>
              </a:rPr>
              <a:t>Psychografisch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sz="2500">
                <a:latin typeface="Arial" pitchFamily="34" charset="0"/>
                <a:ea typeface="+mj-ea"/>
                <a:cs typeface="Arial" pitchFamily="34" charset="0"/>
              </a:rPr>
              <a:t>Geografisch 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39A94A71-819E-443C-9E8A-EDA428DD35EF}"/>
              </a:ext>
            </a:extLst>
          </p:cNvPr>
          <p:cNvSpPr txBox="1"/>
          <p:nvPr/>
        </p:nvSpPr>
        <p:spPr>
          <a:xfrm>
            <a:off x="1054656" y="4183973"/>
            <a:ext cx="10939224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500">
                <a:latin typeface="Arial" pitchFamily="34" charset="0"/>
                <a:cs typeface="Arial" pitchFamily="34" charset="0"/>
              </a:rPr>
              <a:t>In kaart brengen van stakeholders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sz="2500">
                <a:latin typeface="Arial" pitchFamily="34" charset="0"/>
                <a:cs typeface="Arial" pitchFamily="34" charset="0"/>
              </a:rPr>
              <a:t>Interne en externe stakeholders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sz="2500">
                <a:latin typeface="Arial" pitchFamily="34" charset="0"/>
                <a:cs typeface="Arial" pitchFamily="34" charset="0"/>
              </a:rPr>
              <a:t>Belang en invloed van de stakeholders</a:t>
            </a:r>
          </a:p>
        </p:txBody>
      </p:sp>
    </p:spTree>
    <p:extLst>
      <p:ext uri="{BB962C8B-B14F-4D97-AF65-F5344CB8AC3E}">
        <p14:creationId xmlns:p14="http://schemas.microsoft.com/office/powerpoint/2010/main" val="642349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D6BA0102-9B68-40D8-9DBC-449B59325663}"/>
              </a:ext>
            </a:extLst>
          </p:cNvPr>
          <p:cNvSpPr txBox="1">
            <a:spLocks/>
          </p:cNvSpPr>
          <p:nvPr/>
        </p:nvSpPr>
        <p:spPr>
          <a:xfrm>
            <a:off x="1524000" y="379413"/>
            <a:ext cx="9144000" cy="99218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b="1"/>
              <a:t>Voor wie en met wie?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61F51C0B-3D75-4830-BB7B-29D76B875E13}"/>
              </a:ext>
            </a:extLst>
          </p:cNvPr>
          <p:cNvSpPr txBox="1">
            <a:spLocks/>
          </p:cNvSpPr>
          <p:nvPr/>
        </p:nvSpPr>
        <p:spPr bwMode="auto">
          <a:xfrm>
            <a:off x="1054656" y="1262295"/>
            <a:ext cx="8860565" cy="105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pPr algn="l"/>
            <a:r>
              <a:rPr lang="nl-NL"/>
              <a:t>Opdracht: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DDCF80D9-50E7-4759-8738-E4776A8CF6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9122" y="2229399"/>
            <a:ext cx="7190286" cy="3866869"/>
          </a:xfrm>
          <a:prstGeom prst="rect">
            <a:avLst/>
          </a:prstGeom>
        </p:spPr>
      </p:pic>
      <p:pic>
        <p:nvPicPr>
          <p:cNvPr id="11" name="Picture 2" descr="Gerelateerde afbeelding">
            <a:extLst>
              <a:ext uri="{FF2B5EF4-FFF2-40B4-BE49-F238E27FC236}">
                <a16:creationId xmlns:a16="http://schemas.microsoft.com/office/drawing/2014/main" id="{3FF2E222-08BE-41FC-8BBC-437E4E6509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991" y="2121820"/>
            <a:ext cx="2194131" cy="1687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kstvak 11">
            <a:extLst>
              <a:ext uri="{FF2B5EF4-FFF2-40B4-BE49-F238E27FC236}">
                <a16:creationId xmlns:a16="http://schemas.microsoft.com/office/drawing/2014/main" id="{83F963E8-0362-41B1-B9F6-365E362EE49B}"/>
              </a:ext>
            </a:extLst>
          </p:cNvPr>
          <p:cNvSpPr txBox="1"/>
          <p:nvPr/>
        </p:nvSpPr>
        <p:spPr>
          <a:xfrm>
            <a:off x="824991" y="3981379"/>
            <a:ext cx="2194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>
                <a:hlinkClick r:id="rId4"/>
              </a:rPr>
              <a:t>www.padlet.com</a:t>
            </a:r>
            <a:r>
              <a:rPr lang="nl-NL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460684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1" y="0"/>
            <a:ext cx="1889066" cy="6858000"/>
          </a:xfrm>
          <a:prstGeom prst="rect">
            <a:avLst/>
          </a:prstGeom>
          <a:solidFill>
            <a:srgbClr val="000644"/>
          </a:solidFill>
          <a:ln>
            <a:solidFill>
              <a:srgbClr val="0006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478699" y="882800"/>
            <a:ext cx="3926443" cy="12003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pPr marL="171450" indent="-171450" eaLnBrk="0" hangingPunct="0">
              <a:buFont typeface="Arial" pitchFamily="34" charset="0"/>
              <a:buChar char="•"/>
            </a:pPr>
            <a:r>
              <a:rPr lang="nl-NL" sz="1200" b="1">
                <a:solidFill>
                  <a:srgbClr val="FF000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Leerdoel </a:t>
            </a:r>
            <a:br>
              <a:rPr lang="nl-NL" sz="1100" b="1">
                <a:solidFill>
                  <a:srgbClr val="0070C0"/>
                </a:solidFill>
                <a:ea typeface="Calibri" pitchFamily="34" charset="0"/>
                <a:cs typeface="Arial" charset="0"/>
              </a:rPr>
            </a:br>
            <a:r>
              <a:rPr lang="nl-NL" sz="1200">
                <a:ea typeface="Calibri" pitchFamily="34" charset="0"/>
                <a:cs typeface="Arial" charset="0"/>
              </a:rPr>
              <a:t>Je kunt informatie verzamelen en verwerken. </a:t>
            </a:r>
          </a:p>
          <a:p>
            <a:pPr marL="171450" indent="-171450" eaLnBrk="0" hangingPunct="0">
              <a:buFont typeface="Arial" pitchFamily="34" charset="0"/>
              <a:buChar char="•"/>
            </a:pPr>
            <a:r>
              <a:rPr lang="nl-NL" sz="1200">
                <a:ea typeface="Calibri" pitchFamily="34" charset="0"/>
                <a:cs typeface="Arial" charset="0"/>
              </a:rPr>
              <a:t>Je kunt theorie gebruiken als onderbouwing van je advies.</a:t>
            </a:r>
          </a:p>
          <a:p>
            <a:pPr marL="171450" indent="-171450" eaLnBrk="0" hangingPunct="0">
              <a:buFont typeface="Arial" pitchFamily="34" charset="0"/>
              <a:buChar char="•"/>
            </a:pPr>
            <a:r>
              <a:rPr lang="nl-NL" sz="1200">
                <a:ea typeface="Calibri" pitchFamily="34" charset="0"/>
                <a:cs typeface="Arial" charset="0"/>
              </a:rPr>
              <a:t>Je kunt innovatieve voorbeelden vinden en in eigen woorden beschrijven die aansluiten bij jullie hoofdvraag. 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479704" y="2168518"/>
            <a:ext cx="3932043" cy="1015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r>
              <a:rPr lang="nl-NL" sz="1200" b="1">
                <a:solidFill>
                  <a:srgbClr val="FF000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Leerproduct</a:t>
            </a:r>
          </a:p>
          <a:p>
            <a:pPr marL="171450" indent="-171450" eaLnBrk="0" hangingPunct="0">
              <a:buFont typeface="Arial" pitchFamily="34" charset="0"/>
              <a:buChar char="•"/>
            </a:pPr>
            <a:r>
              <a:rPr lang="nl-NL" sz="1200">
                <a:ea typeface="Calibri" pitchFamily="34" charset="0"/>
                <a:cs typeface="Arial" charset="0"/>
              </a:rPr>
              <a:t>Een verslag met daarin uitgewerkte thema’s die belangrijk zijn voor de theoretische onderbouwing van het advies en minimaal 1 innovatief voorbeeld dat aansluit bij jullie hoofdvraag. 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482425" y="3377272"/>
            <a:ext cx="3932043" cy="30469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t">
            <a:spAutoFit/>
          </a:bodyPr>
          <a:lstStyle/>
          <a:p>
            <a:pPr>
              <a:defRPr/>
            </a:pPr>
            <a:r>
              <a:rPr lang="nl-NL" sz="1200" b="1" err="1">
                <a:solidFill>
                  <a:srgbClr val="FF2F0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Leerpad</a:t>
            </a:r>
            <a:r>
              <a:rPr lang="nl-NL" sz="1200" b="1">
                <a:solidFill>
                  <a:srgbClr val="FF2F0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</a:t>
            </a:r>
            <a:r>
              <a:rPr lang="nl-NL" sz="1200" b="1">
                <a:solidFill>
                  <a:srgbClr val="0070C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    </a:t>
            </a:r>
            <a:r>
              <a:rPr lang="nl-NL" sz="1100" b="1">
                <a:solidFill>
                  <a:srgbClr val="0070C0"/>
                </a:solidFill>
                <a:ea typeface="Calibri" pitchFamily="34" charset="0"/>
                <a:cs typeface="Arial" charset="0"/>
              </a:rPr>
              <a:t>                                                                                </a:t>
            </a:r>
          </a:p>
          <a:p>
            <a:pPr marL="171450" indent="-171450" eaLnBrk="0" hangingPunct="0">
              <a:buFont typeface="Arial" pitchFamily="34" charset="0"/>
              <a:buChar char="•"/>
              <a:defRPr/>
            </a:pPr>
            <a:r>
              <a:rPr lang="nl-NL" sz="1200">
                <a:ea typeface="Calibri" pitchFamily="34" charset="0"/>
                <a:cs typeface="Arial" charset="0"/>
              </a:rPr>
              <a:t>Lees de casus.</a:t>
            </a:r>
          </a:p>
          <a:p>
            <a:pPr marL="171450" indent="-171450" eaLnBrk="0" hangingPunct="0">
              <a:buFont typeface="Arial" pitchFamily="34" charset="0"/>
              <a:buChar char="•"/>
              <a:defRPr/>
            </a:pPr>
            <a:r>
              <a:rPr lang="nl-NL" sz="1200">
                <a:ea typeface="Calibri" pitchFamily="34" charset="0"/>
                <a:cs typeface="Arial" charset="0"/>
              </a:rPr>
              <a:t>Bepaal welke thema’s daarbij horen vanuit je specialisatie.</a:t>
            </a:r>
          </a:p>
          <a:p>
            <a:pPr marL="171450" indent="-171450" eaLnBrk="0" hangingPunct="0">
              <a:buFont typeface="Arial" pitchFamily="34" charset="0"/>
              <a:buChar char="•"/>
              <a:defRPr/>
            </a:pPr>
            <a:r>
              <a:rPr lang="nl-NL" sz="1200">
                <a:ea typeface="Calibri" pitchFamily="34" charset="0"/>
                <a:cs typeface="Arial" charset="0"/>
              </a:rPr>
              <a:t>Binnen je eigen specialisatie krijg je via de expertlessen input over een aantal thema's. Je werkt voor je eigen specialisatie minimaal 3 thema’s uit die aansluiten bij de casus en hoofdvraag. </a:t>
            </a:r>
          </a:p>
          <a:p>
            <a:pPr marL="171450" indent="-171450" eaLnBrk="0" hangingPunct="0">
              <a:buFont typeface="Arial" pitchFamily="34" charset="0"/>
              <a:buChar char="•"/>
              <a:defRPr/>
            </a:pPr>
            <a:r>
              <a:rPr lang="nl-NL" sz="1200">
                <a:ea typeface="Calibri" pitchFamily="34" charset="0"/>
                <a:cs typeface="Arial" charset="0"/>
              </a:rPr>
              <a:t>Onderzoek en beschrijf welke ambities de gemeente Tilburg heeft op deze thema’s. </a:t>
            </a:r>
          </a:p>
          <a:p>
            <a:pPr marL="171450" indent="-171450" eaLnBrk="0" hangingPunct="0">
              <a:buFont typeface="Arial" pitchFamily="34" charset="0"/>
              <a:buChar char="•"/>
              <a:defRPr/>
            </a:pPr>
            <a:r>
              <a:rPr lang="nl-NL" sz="1200">
                <a:ea typeface="Calibri" pitchFamily="34" charset="0"/>
                <a:cs typeface="Arial" charset="0"/>
              </a:rPr>
              <a:t>Zoek betrouwbare bronnen en lees de voorgestelde bronnen. </a:t>
            </a:r>
          </a:p>
          <a:p>
            <a:pPr marL="171450" indent="-171450" eaLnBrk="0" hangingPunct="0">
              <a:buFont typeface="Arial" pitchFamily="34" charset="0"/>
              <a:buChar char="•"/>
              <a:defRPr/>
            </a:pPr>
            <a:r>
              <a:rPr lang="nl-NL" sz="1200">
                <a:ea typeface="Calibri" pitchFamily="34" charset="0"/>
                <a:cs typeface="Arial" charset="0"/>
              </a:rPr>
              <a:t>Werk elk thema uit met de verzamelde theorie, zodat het uiteindelijk kan dienen als onderbouwing voor je advies. </a:t>
            </a:r>
          </a:p>
          <a:p>
            <a:pPr marL="171450" indent="-171450" eaLnBrk="0" hangingPunct="0">
              <a:buFont typeface="Arial" pitchFamily="34" charset="0"/>
              <a:buChar char="•"/>
              <a:defRPr/>
            </a:pPr>
            <a:r>
              <a:rPr lang="nl-NL" sz="1200">
                <a:ea typeface="Calibri" pitchFamily="34" charset="0"/>
                <a:cs typeface="Arial" charset="0"/>
              </a:rPr>
              <a:t>Beschrijf per thema waarom het belangrijk is voor een leefbare stad. </a:t>
            </a: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6959807" y="979065"/>
            <a:ext cx="3500438" cy="12003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nl-NL" sz="1200" b="1">
                <a:solidFill>
                  <a:srgbClr val="FF000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Samenwerken</a:t>
            </a:r>
            <a:r>
              <a:rPr lang="nl-NL" sz="1100" b="1">
                <a:ea typeface="Calibri" pitchFamily="34" charset="0"/>
                <a:cs typeface="Arial" charset="0"/>
              </a:rPr>
              <a:t>		</a:t>
            </a:r>
            <a:endParaRPr lang="nl-NL" sz="1100" b="1">
              <a:solidFill>
                <a:srgbClr val="0070C0"/>
              </a:solidFill>
              <a:ea typeface="Calibri" pitchFamily="34" charset="0"/>
              <a:cs typeface="Arial" charset="0"/>
            </a:endParaRPr>
          </a:p>
          <a:p>
            <a:pPr marL="171450" indent="-171450" eaLnBrk="0" hangingPunct="0">
              <a:buFont typeface="Arial" pitchFamily="34" charset="0"/>
              <a:buChar char="•"/>
            </a:pPr>
            <a:r>
              <a:rPr lang="nl-NL" sz="1200">
                <a:ea typeface="Calibri" pitchFamily="34" charset="0"/>
                <a:cs typeface="Arial" charset="0"/>
              </a:rPr>
              <a:t>Deze opdracht maak je alleen.</a:t>
            </a:r>
          </a:p>
          <a:p>
            <a:pPr marL="171450" indent="-171450" eaLnBrk="0" hangingPunct="0">
              <a:buFont typeface="Arial" pitchFamily="34" charset="0"/>
              <a:buChar char="•"/>
            </a:pPr>
            <a:r>
              <a:rPr lang="nl-NL" sz="1200">
                <a:ea typeface="Calibri" pitchFamily="34" charset="0"/>
                <a:cs typeface="Arial" charset="0"/>
              </a:rPr>
              <a:t>Plaats je product in Teams</a:t>
            </a:r>
          </a:p>
          <a:p>
            <a:pPr marL="171450" indent="-171450" eaLnBrk="0" hangingPunct="0">
              <a:buFont typeface="Arial" pitchFamily="34" charset="0"/>
              <a:buChar char="•"/>
            </a:pPr>
            <a:r>
              <a:rPr lang="nl-NL" sz="1200">
                <a:ea typeface="Calibri" pitchFamily="34" charset="0"/>
                <a:cs typeface="Arial" charset="0"/>
              </a:rPr>
              <a:t>Bekijk leerproducten van anderen en geef feedback.</a:t>
            </a:r>
          </a:p>
          <a:p>
            <a:pPr marL="171450" indent="-171450" eaLnBrk="0" hangingPunct="0">
              <a:buFont typeface="Arial" pitchFamily="34" charset="0"/>
              <a:buChar char="•"/>
            </a:pPr>
            <a:r>
              <a:rPr lang="nl-NL" sz="1200">
                <a:ea typeface="Calibri" pitchFamily="34" charset="0"/>
                <a:cs typeface="Arial" charset="0"/>
              </a:rPr>
              <a:t>Deadline = 26-9-2021</a:t>
            </a: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6959807" y="2664025"/>
            <a:ext cx="3507254" cy="6463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nl-NL" sz="1200" b="1">
                <a:solidFill>
                  <a:srgbClr val="FF000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Bijeenkomsten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nl-NL" sz="1200">
                <a:ea typeface="Calibri" pitchFamily="34" charset="0"/>
                <a:cs typeface="Arial" charset="0"/>
              </a:rPr>
              <a:t>Bijeenkomsten specialisatie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nl-NL" sz="1200">
                <a:ea typeface="Calibri" pitchFamily="34" charset="0"/>
                <a:cs typeface="Arial" charset="0"/>
              </a:rPr>
              <a:t>Bezoek van de Gemeente  </a:t>
            </a: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6966623" y="3578563"/>
            <a:ext cx="3500438" cy="1015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r>
              <a:rPr lang="nl-NL" sz="1200" b="1">
                <a:solidFill>
                  <a:srgbClr val="0070C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Bronnen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nl-NL" sz="1200">
                <a:ea typeface="Calibri" pitchFamily="34" charset="0"/>
                <a:cs typeface="Arial" charset="0"/>
                <a:hlinkClick r:id="rId3"/>
              </a:rPr>
              <a:t>Bestuurlijke informatie gemeente Tilburg</a:t>
            </a:r>
            <a:endParaRPr lang="nl-NL" sz="1200">
              <a:ea typeface="Calibri" pitchFamily="34" charset="0"/>
              <a:cs typeface="Arial" charset="0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nl-NL" sz="1200">
                <a:ea typeface="Calibri" pitchFamily="34" charset="0"/>
                <a:cs typeface="Arial" charset="0"/>
                <a:hlinkClick r:id="rId4"/>
              </a:rPr>
              <a:t>Nieuwe coalitie gemeente Tilburg presenteert bestuursakkoord </a:t>
            </a:r>
            <a:endParaRPr lang="nl-NL" sz="1200">
              <a:ea typeface="Calibri" pitchFamily="34" charset="0"/>
              <a:cs typeface="Arial" charset="0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nl-NL" sz="1200">
                <a:ea typeface="Calibri" pitchFamily="34" charset="0"/>
                <a:cs typeface="Arial" charset="0"/>
                <a:hlinkClick r:id="rId5"/>
              </a:rPr>
              <a:t>Begroting leefbaarheid gemeente Tilburg</a:t>
            </a:r>
            <a:endParaRPr lang="nl-NL" sz="1200">
              <a:ea typeface="Calibri" pitchFamily="34" charset="0"/>
              <a:cs typeface="Arial" charset="0"/>
            </a:endParaRPr>
          </a:p>
        </p:txBody>
      </p:sp>
      <p:sp>
        <p:nvSpPr>
          <p:cNvPr id="12" name="Rechthoek 11"/>
          <p:cNvSpPr/>
          <p:nvPr/>
        </p:nvSpPr>
        <p:spPr>
          <a:xfrm>
            <a:off x="1889067" y="6574466"/>
            <a:ext cx="7884108" cy="290796"/>
          </a:xfrm>
          <a:prstGeom prst="rect">
            <a:avLst/>
          </a:prstGeom>
          <a:solidFill>
            <a:srgbClr val="000644"/>
          </a:solidFill>
          <a:ln>
            <a:solidFill>
              <a:srgbClr val="0006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14" name="Text Box 96"/>
          <p:cNvSpPr txBox="1">
            <a:spLocks noChangeArrowheads="1"/>
          </p:cNvSpPr>
          <p:nvPr/>
        </p:nvSpPr>
        <p:spPr bwMode="auto">
          <a:xfrm>
            <a:off x="2979738" y="49688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nl-NL"/>
          </a:p>
        </p:txBody>
      </p:sp>
      <p:sp>
        <p:nvSpPr>
          <p:cNvPr id="15" name="Text Box 103"/>
          <p:cNvSpPr txBox="1">
            <a:spLocks noChangeArrowheads="1"/>
          </p:cNvSpPr>
          <p:nvPr/>
        </p:nvSpPr>
        <p:spPr bwMode="auto">
          <a:xfrm>
            <a:off x="1847850" y="2708276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nl-NL"/>
          </a:p>
        </p:txBody>
      </p:sp>
      <p:sp>
        <p:nvSpPr>
          <p:cNvPr id="16" name="Text Box 105"/>
          <p:cNvSpPr txBox="1">
            <a:spLocks noChangeArrowheads="1"/>
          </p:cNvSpPr>
          <p:nvPr/>
        </p:nvSpPr>
        <p:spPr bwMode="auto">
          <a:xfrm>
            <a:off x="1847850" y="2781301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nl-NL"/>
          </a:p>
        </p:txBody>
      </p:sp>
      <p:sp>
        <p:nvSpPr>
          <p:cNvPr id="17" name="Rechthoek 1"/>
          <p:cNvSpPr>
            <a:spLocks noChangeArrowheads="1"/>
          </p:cNvSpPr>
          <p:nvPr/>
        </p:nvSpPr>
        <p:spPr bwMode="auto">
          <a:xfrm>
            <a:off x="2532062" y="122238"/>
            <a:ext cx="802843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nl-NL" sz="2800">
                <a:latin typeface="Calibri" pitchFamily="34" charset="0"/>
              </a:rPr>
              <a:t>2122 LBS LA2 Theoretisch kader</a:t>
            </a:r>
          </a:p>
        </p:txBody>
      </p:sp>
      <p:pic>
        <p:nvPicPr>
          <p:cNvPr id="19" name="Afbeelding 18"/>
          <p:cNvPicPr>
            <a:picLocks noChangeAspect="1"/>
          </p:cNvPicPr>
          <p:nvPr/>
        </p:nvPicPr>
        <p:blipFill rotWithShape="1">
          <a:blip r:embed="rId6" cstate="print"/>
          <a:srcRect l="21805" r="10840"/>
          <a:stretch/>
        </p:blipFill>
        <p:spPr>
          <a:xfrm>
            <a:off x="2076590" y="733385"/>
            <a:ext cx="299335" cy="412425"/>
          </a:xfrm>
          <a:prstGeom prst="rect">
            <a:avLst/>
          </a:prstGeom>
        </p:spPr>
      </p:pic>
      <p:pic>
        <p:nvPicPr>
          <p:cNvPr id="20" name="Afbeelding 19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020105" y="2002504"/>
            <a:ext cx="263290" cy="321303"/>
          </a:xfrm>
          <a:prstGeom prst="rect">
            <a:avLst/>
          </a:prstGeom>
        </p:spPr>
      </p:pic>
      <p:pic>
        <p:nvPicPr>
          <p:cNvPr id="21" name="Afbeelding 20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073206" y="3321693"/>
            <a:ext cx="266283" cy="416301"/>
          </a:xfrm>
          <a:prstGeom prst="rect">
            <a:avLst/>
          </a:prstGeom>
        </p:spPr>
      </p:pic>
      <p:pic>
        <p:nvPicPr>
          <p:cNvPr id="22" name="Afbeelding 21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492976" y="765553"/>
            <a:ext cx="385812" cy="263054"/>
          </a:xfrm>
          <a:prstGeom prst="rect">
            <a:avLst/>
          </a:prstGeom>
        </p:spPr>
      </p:pic>
      <p:pic>
        <p:nvPicPr>
          <p:cNvPr id="23" name="Afbeelding 22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584666" y="3609962"/>
            <a:ext cx="299225" cy="290796"/>
          </a:xfrm>
          <a:prstGeom prst="rect">
            <a:avLst/>
          </a:prstGeom>
        </p:spPr>
      </p:pic>
      <p:pic>
        <p:nvPicPr>
          <p:cNvPr id="24" name="Afbeelding 23"/>
          <p:cNvPicPr>
            <a:picLocks noChangeAspect="1"/>
          </p:cNvPicPr>
          <p:nvPr/>
        </p:nvPicPr>
        <p:blipFill rotWithShape="1">
          <a:blip r:embed="rId11" cstate="print"/>
          <a:srcRect l="17050" t="33024" r="61669" b="30375"/>
          <a:stretch/>
        </p:blipFill>
        <p:spPr>
          <a:xfrm>
            <a:off x="6608820" y="2622914"/>
            <a:ext cx="269390" cy="260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768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BE774A-D527-49D0-A860-C95B4595B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err="1"/>
              <a:t>Lesdoel</a:t>
            </a:r>
            <a:endParaRPr lang="nl-NL"/>
          </a:p>
        </p:txBody>
      </p:sp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A339EA19-9E0C-40FA-AF63-20FF3F0873C7}"/>
              </a:ext>
            </a:extLst>
          </p:cNvPr>
          <p:cNvSpPr txBox="1">
            <a:spLocks/>
          </p:cNvSpPr>
          <p:nvPr/>
        </p:nvSpPr>
        <p:spPr>
          <a:xfrm>
            <a:off x="1475656" y="2137785"/>
            <a:ext cx="9279030" cy="323320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/>
              <a:t>Aan het einde van deze les kun je:</a:t>
            </a:r>
          </a:p>
          <a:p>
            <a:r>
              <a:rPr lang="nl-NL"/>
              <a:t>Aangeven wat de kenmerken zijn van jullie doelgroep</a:t>
            </a:r>
          </a:p>
          <a:p>
            <a:r>
              <a:rPr lang="nl-NL"/>
              <a:t>Aangeven wie de belangrijkste stakeholders zijn</a:t>
            </a:r>
          </a:p>
        </p:txBody>
      </p:sp>
    </p:spTree>
    <p:extLst>
      <p:ext uri="{BB962C8B-B14F-4D97-AF65-F5344CB8AC3E}">
        <p14:creationId xmlns:p14="http://schemas.microsoft.com/office/powerpoint/2010/main" val="2449287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4" name="Rectangle 53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B191CFF8-EA7A-41BB-9774-0AB3C1BAB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9723538" cy="180730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err="1"/>
              <a:t>Onderwerpen</a:t>
            </a:r>
            <a:r>
              <a:rPr lang="en-US"/>
              <a:t> </a:t>
            </a:r>
            <a:r>
              <a:rPr lang="en-US" err="1"/>
              <a:t>deelvragen</a:t>
            </a:r>
            <a:endParaRPr lang="en-US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5CDD13DB-F61E-43D4-B5DF-271D13F81392}"/>
              </a:ext>
            </a:extLst>
          </p:cNvPr>
          <p:cNvSpPr txBox="1"/>
          <p:nvPr/>
        </p:nvSpPr>
        <p:spPr>
          <a:xfrm>
            <a:off x="2072518" y="2537555"/>
            <a:ext cx="804391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0" i="0">
                <a:solidFill>
                  <a:srgbClr val="002060"/>
                </a:solidFill>
                <a:effectLst/>
                <a:latin typeface="Segoe UI" panose="020B0502040204020203" pitchFamily="34" charset="0"/>
              </a:rPr>
              <a:t>Ons advies in opbouw deelvragen</a:t>
            </a:r>
            <a:r>
              <a:rPr lang="nl-NL" sz="2400" b="0" i="0">
                <a:solidFill>
                  <a:srgbClr val="002060"/>
                </a:solidFill>
                <a:effectLst/>
                <a:latin typeface="Segoe UI" panose="020B0502040204020203" pitchFamily="34" charset="0"/>
              </a:rPr>
              <a:t>:</a:t>
            </a:r>
          </a:p>
          <a:p>
            <a:endParaRPr lang="nl-NL" sz="2400" b="0" i="0">
              <a:solidFill>
                <a:srgbClr val="002060"/>
              </a:solidFill>
              <a:effectLst/>
              <a:latin typeface="Segoe UI" panose="020B0502040204020203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nl-NL" sz="2400" b="0" i="0">
                <a:solidFill>
                  <a:srgbClr val="002060"/>
                </a:solidFill>
                <a:effectLst/>
                <a:latin typeface="Segoe UI" panose="020B0502040204020203" pitchFamily="34" charset="0"/>
              </a:rPr>
              <a:t>Wat is de huidige situatie?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400">
                <a:solidFill>
                  <a:srgbClr val="002060"/>
                </a:solidFill>
                <a:latin typeface="Segoe UI" panose="020B0502040204020203" pitchFamily="34" charset="0"/>
              </a:rPr>
              <a:t>Ee</a:t>
            </a:r>
            <a:r>
              <a:rPr lang="nl-NL" sz="2400" b="0" i="0">
                <a:solidFill>
                  <a:srgbClr val="002060"/>
                </a:solidFill>
                <a:effectLst/>
                <a:latin typeface="Segoe UI" panose="020B0502040204020203" pitchFamily="34" charset="0"/>
              </a:rPr>
              <a:t>n vraag rondom de theorie binnen de specialisatie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400">
                <a:solidFill>
                  <a:srgbClr val="002060"/>
                </a:solidFill>
                <a:latin typeface="Segoe UI" panose="020B0502040204020203" pitchFamily="34" charset="0"/>
              </a:rPr>
              <a:t>E</a:t>
            </a:r>
            <a:r>
              <a:rPr lang="nl-NL" sz="2400" b="0" i="0">
                <a:solidFill>
                  <a:srgbClr val="002060"/>
                </a:solidFill>
                <a:effectLst/>
                <a:latin typeface="Segoe UI" panose="020B0502040204020203" pitchFamily="34" charset="0"/>
              </a:rPr>
              <a:t>en vraag rondom het veldonderzoek (fieldresearch)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400">
                <a:solidFill>
                  <a:srgbClr val="002060"/>
                </a:solidFill>
                <a:latin typeface="Segoe UI" panose="020B0502040204020203" pitchFamily="34" charset="0"/>
              </a:rPr>
              <a:t>E</a:t>
            </a:r>
            <a:r>
              <a:rPr lang="nl-NL" sz="2400" b="0" i="0">
                <a:solidFill>
                  <a:srgbClr val="002060"/>
                </a:solidFill>
                <a:effectLst/>
                <a:latin typeface="Segoe UI" panose="020B0502040204020203" pitchFamily="34" charset="0"/>
              </a:rPr>
              <a:t>en vraag rondom de gewenste situatie </a:t>
            </a:r>
          </a:p>
          <a:p>
            <a:endParaRPr lang="nl-NL" sz="240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8260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A5FC0F8-CD76-49F2-A2D9-9AECBC8ED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644794"/>
            <a:ext cx="7614687" cy="102525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400" err="1"/>
              <a:t>Bezoek</a:t>
            </a:r>
            <a:r>
              <a:rPr lang="en-US" sz="5400"/>
              <a:t> </a:t>
            </a:r>
            <a:r>
              <a:rPr lang="en-US" sz="5400" err="1"/>
              <a:t>gebied</a:t>
            </a:r>
            <a:endParaRPr lang="en-US" sz="5400"/>
          </a:p>
        </p:txBody>
      </p:sp>
      <p:sp>
        <p:nvSpPr>
          <p:cNvPr id="25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jdelijke aanduiding voor inhoud 2">
            <a:extLst>
              <a:ext uri="{FF2B5EF4-FFF2-40B4-BE49-F238E27FC236}">
                <a16:creationId xmlns:a16="http://schemas.microsoft.com/office/drawing/2014/main" id="{A088D92A-6C3F-48D9-9270-3D4746BF2E48}"/>
              </a:ext>
            </a:extLst>
          </p:cNvPr>
          <p:cNvSpPr txBox="1">
            <a:spLocks/>
          </p:cNvSpPr>
          <p:nvPr/>
        </p:nvSpPr>
        <p:spPr>
          <a:xfrm>
            <a:off x="640080" y="2892538"/>
            <a:ext cx="7136514" cy="3320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/>
              <a:t>Ga </a:t>
            </a:r>
            <a:r>
              <a:rPr lang="en-US" sz="2200" err="1"/>
              <a:t>voorbereid</a:t>
            </a:r>
            <a:r>
              <a:rPr lang="en-US" sz="2200"/>
              <a:t> op pad</a:t>
            </a:r>
          </a:p>
          <a:p>
            <a:r>
              <a:rPr lang="en-US" sz="2200"/>
              <a:t>Maak </a:t>
            </a:r>
            <a:r>
              <a:rPr lang="en-US" sz="2200" err="1"/>
              <a:t>foto’s</a:t>
            </a:r>
            <a:r>
              <a:rPr lang="en-US" sz="2200"/>
              <a:t> (Pecha Kucha </a:t>
            </a:r>
            <a:r>
              <a:rPr lang="en-US" sz="2200" err="1"/>
              <a:t>en</a:t>
            </a:r>
            <a:r>
              <a:rPr lang="en-US" sz="2200"/>
              <a:t> </a:t>
            </a:r>
            <a:r>
              <a:rPr lang="en-US" sz="2200" err="1"/>
              <a:t>adviesrapport</a:t>
            </a:r>
            <a:r>
              <a:rPr lang="en-US" sz="2200"/>
              <a:t>) </a:t>
            </a:r>
          </a:p>
          <a:p>
            <a:r>
              <a:rPr lang="en-US" sz="2200"/>
              <a:t>Wat ga je </a:t>
            </a:r>
            <a:r>
              <a:rPr lang="en-US" sz="2200" err="1"/>
              <a:t>verzamelen</a:t>
            </a:r>
            <a:r>
              <a:rPr lang="en-US" sz="2200"/>
              <a:t>? </a:t>
            </a:r>
            <a:r>
              <a:rPr lang="en-US" sz="2200" err="1"/>
              <a:t>Waar</a:t>
            </a:r>
            <a:r>
              <a:rPr lang="en-US" sz="2200"/>
              <a:t> ga je op </a:t>
            </a:r>
            <a:r>
              <a:rPr lang="en-US" sz="2200" err="1"/>
              <a:t>letten</a:t>
            </a:r>
            <a:r>
              <a:rPr lang="en-US" sz="2200"/>
              <a:t>?</a:t>
            </a:r>
          </a:p>
          <a:p>
            <a:r>
              <a:rPr lang="en-US" sz="2200" err="1"/>
              <a:t>Welke</a:t>
            </a:r>
            <a:r>
              <a:rPr lang="en-US" sz="2200"/>
              <a:t> </a:t>
            </a:r>
            <a:r>
              <a:rPr lang="en-US" sz="2200" err="1"/>
              <a:t>doelgroep</a:t>
            </a:r>
            <a:r>
              <a:rPr lang="en-US" sz="2200"/>
              <a:t> </a:t>
            </a:r>
            <a:r>
              <a:rPr lang="en-US" sz="2200" err="1"/>
              <a:t>woont</a:t>
            </a:r>
            <a:r>
              <a:rPr lang="en-US" sz="2200"/>
              <a:t> in </a:t>
            </a:r>
            <a:r>
              <a:rPr lang="en-US" sz="2200" err="1"/>
              <a:t>dit</a:t>
            </a:r>
            <a:r>
              <a:rPr lang="en-US" sz="2200"/>
              <a:t> </a:t>
            </a:r>
            <a:r>
              <a:rPr lang="en-US" sz="2200" err="1"/>
              <a:t>gebied</a:t>
            </a:r>
            <a:r>
              <a:rPr lang="en-US" sz="2200"/>
              <a:t>? </a:t>
            </a:r>
          </a:p>
          <a:p>
            <a:r>
              <a:rPr lang="en-US" sz="2200" err="1"/>
              <a:t>Welke</a:t>
            </a:r>
            <a:r>
              <a:rPr lang="en-US" sz="2200"/>
              <a:t> stakeholders </a:t>
            </a:r>
            <a:r>
              <a:rPr lang="en-US" sz="2200" err="1"/>
              <a:t>zijn</a:t>
            </a:r>
            <a:r>
              <a:rPr lang="en-US" sz="2200"/>
              <a:t> er? </a:t>
            </a:r>
          </a:p>
        </p:txBody>
      </p:sp>
      <p:pic>
        <p:nvPicPr>
          <p:cNvPr id="18" name="Picture 2" descr="Padvinder kostuum - Feestbazaar.nl">
            <a:extLst>
              <a:ext uri="{FF2B5EF4-FFF2-40B4-BE49-F238E27FC236}">
                <a16:creationId xmlns:a16="http://schemas.microsoft.com/office/drawing/2014/main" id="{52555823-F7EE-47DF-9637-1B95B8C800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4510"/>
          <a:stretch/>
        </p:blipFill>
        <p:spPr bwMode="auto">
          <a:xfrm>
            <a:off x="6172984" y="1157423"/>
            <a:ext cx="5734424" cy="5717097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905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Afbeeldingsresultaat voor wie">
            <a:extLst>
              <a:ext uri="{FF2B5EF4-FFF2-40B4-BE49-F238E27FC236}">
                <a16:creationId xmlns:a16="http://schemas.microsoft.com/office/drawing/2014/main" id="{7D6B1D61-10D7-4B98-A7ED-CDFA71E826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575" y="1534614"/>
            <a:ext cx="4819837" cy="3788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fbeeldingsresultaat voor wie">
            <a:extLst>
              <a:ext uri="{FF2B5EF4-FFF2-40B4-BE49-F238E27FC236}">
                <a16:creationId xmlns:a16="http://schemas.microsoft.com/office/drawing/2014/main" id="{D98436FE-1B66-4C5F-B616-9DA2C6EAE6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3130" y="2268071"/>
            <a:ext cx="3248459" cy="3055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A8DCA8BE-2A23-44F7-8BA8-1414B660972F}"/>
              </a:ext>
            </a:extLst>
          </p:cNvPr>
          <p:cNvSpPr txBox="1">
            <a:spLocks/>
          </p:cNvSpPr>
          <p:nvPr/>
        </p:nvSpPr>
        <p:spPr bwMode="auto">
          <a:xfrm>
            <a:off x="1524000" y="5486088"/>
            <a:ext cx="9144000" cy="99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r>
              <a:rPr lang="nl-NL" sz="4400"/>
              <a:t>Doelgroep &amp; stakeholders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981485F3-21C5-4F8C-818D-DCBD08EF9834}"/>
              </a:ext>
            </a:extLst>
          </p:cNvPr>
          <p:cNvSpPr txBox="1">
            <a:spLocks/>
          </p:cNvSpPr>
          <p:nvPr/>
        </p:nvSpPr>
        <p:spPr>
          <a:xfrm>
            <a:off x="1524000" y="379413"/>
            <a:ext cx="9144000" cy="99218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b="1"/>
              <a:t>Voor wie en met wie?</a:t>
            </a:r>
          </a:p>
        </p:txBody>
      </p:sp>
    </p:spTree>
    <p:extLst>
      <p:ext uri="{BB962C8B-B14F-4D97-AF65-F5344CB8AC3E}">
        <p14:creationId xmlns:p14="http://schemas.microsoft.com/office/powerpoint/2010/main" val="37075162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D2B783EE-0239-4717-BBEA-8C9EAC61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BC0640A-8DFB-4A24-A7B2-99C6064DD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792870"/>
            <a:ext cx="5120561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Doelgroepanalyse</a:t>
            </a:r>
            <a:endParaRPr lang="en-US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DC3602BC-720D-434A-B3A7-C7562A53A4F2}"/>
              </a:ext>
            </a:extLst>
          </p:cNvPr>
          <p:cNvSpPr txBox="1">
            <a:spLocks/>
          </p:cNvSpPr>
          <p:nvPr/>
        </p:nvSpPr>
        <p:spPr>
          <a:xfrm>
            <a:off x="838201" y="3272685"/>
            <a:ext cx="509219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0" err="1">
                <a:latin typeface="+mn-lt"/>
                <a:ea typeface="+mn-ea"/>
                <a:cs typeface="+mn-cs"/>
              </a:rPr>
              <a:t>Demografisch</a:t>
            </a:r>
            <a:endParaRPr lang="en-US" b="0">
              <a:latin typeface="+mn-lt"/>
              <a:ea typeface="+mn-ea"/>
              <a:cs typeface="+mn-cs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0" err="1">
                <a:latin typeface="+mn-lt"/>
                <a:ea typeface="+mn-ea"/>
                <a:cs typeface="+mn-cs"/>
              </a:rPr>
              <a:t>Psychografisch</a:t>
            </a:r>
            <a:endParaRPr lang="en-US" b="0">
              <a:latin typeface="+mn-lt"/>
              <a:ea typeface="+mn-ea"/>
              <a:cs typeface="+mn-cs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0" err="1">
                <a:latin typeface="+mn-lt"/>
                <a:ea typeface="+mn-ea"/>
                <a:cs typeface="+mn-cs"/>
              </a:rPr>
              <a:t>Geografisch</a:t>
            </a:r>
            <a:endParaRPr lang="en-US" b="0">
              <a:latin typeface="+mn-lt"/>
              <a:ea typeface="+mn-ea"/>
              <a:cs typeface="+mn-cs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Arc 18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Afbeeldingsresultaat voor doelgroep">
            <a:extLst>
              <a:ext uri="{FF2B5EF4-FFF2-40B4-BE49-F238E27FC236}">
                <a16:creationId xmlns:a16="http://schemas.microsoft.com/office/drawing/2014/main" id="{9A9A3096-5E0D-44D9-8C80-BC23C871B1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1" r="3644" b="-4"/>
          <a:stretch/>
        </p:blipFill>
        <p:spPr bwMode="auto">
          <a:xfrm>
            <a:off x="7841595" y="2655032"/>
            <a:ext cx="3268923" cy="2793905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71326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17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2C273F0-4990-45FB-8275-D7E1355FD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Doelgroepanalyse</a:t>
            </a:r>
          </a:p>
        </p:txBody>
      </p:sp>
      <p:sp>
        <p:nvSpPr>
          <p:cNvPr id="25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B562F730-6A91-4935-8522-108992F9A8E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11"/>
          <a:stretch/>
        </p:blipFill>
        <p:spPr>
          <a:xfrm>
            <a:off x="5897963" y="486316"/>
            <a:ext cx="4791332" cy="5885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8744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9C6D4AFC-5371-404C-902C-654ABCC59F2E}"/>
              </a:ext>
            </a:extLst>
          </p:cNvPr>
          <p:cNvSpPr txBox="1">
            <a:spLocks/>
          </p:cNvSpPr>
          <p:nvPr/>
        </p:nvSpPr>
        <p:spPr>
          <a:xfrm>
            <a:off x="615387" y="742342"/>
            <a:ext cx="3974544" cy="105418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nl-NL"/>
              <a:t>Stakeholderanalyse:</a:t>
            </a:r>
          </a:p>
        </p:txBody>
      </p:sp>
      <p:pic>
        <p:nvPicPr>
          <p:cNvPr id="8" name="Picture 2" descr="Afbeeldingsresultaat voor interface stakeholders">
            <a:extLst>
              <a:ext uri="{FF2B5EF4-FFF2-40B4-BE49-F238E27FC236}">
                <a16:creationId xmlns:a16="http://schemas.microsoft.com/office/drawing/2014/main" id="{ADAE7911-A3D7-46F4-B146-A912396A05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237" y="667327"/>
            <a:ext cx="5613400" cy="5523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33310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87A0BDA9-DACF-4F0F-B8F3-50177A9F84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1038" y="1313234"/>
            <a:ext cx="7524433" cy="4563783"/>
          </a:xfrm>
          <a:prstGeom prst="rect">
            <a:avLst/>
          </a:prstGeom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9C6D4AFC-5371-404C-902C-654ABCC59F2E}"/>
              </a:ext>
            </a:extLst>
          </p:cNvPr>
          <p:cNvSpPr txBox="1">
            <a:spLocks/>
          </p:cNvSpPr>
          <p:nvPr/>
        </p:nvSpPr>
        <p:spPr>
          <a:xfrm>
            <a:off x="615387" y="742342"/>
            <a:ext cx="3974544" cy="105418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nl-NL"/>
              <a:t>Stakeholderanalyse:</a:t>
            </a:r>
          </a:p>
        </p:txBody>
      </p:sp>
    </p:spTree>
    <p:extLst>
      <p:ext uri="{BB962C8B-B14F-4D97-AF65-F5344CB8AC3E}">
        <p14:creationId xmlns:p14="http://schemas.microsoft.com/office/powerpoint/2010/main" val="412555387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82E0B02A318E459AD716AC786DE572" ma:contentTypeVersion="13" ma:contentTypeDescription="Een nieuw document maken." ma:contentTypeScope="" ma:versionID="40482e5b53334d1eeebda43037df53c5">
  <xsd:schema xmlns:xsd="http://www.w3.org/2001/XMLSchema" xmlns:xs="http://www.w3.org/2001/XMLSchema" xmlns:p="http://schemas.microsoft.com/office/2006/metadata/properties" xmlns:ns2="34354c1b-6b8c-435b-ad50-990538c19557" xmlns:ns3="47a28104-336f-447d-946e-e305ac2bcd47" targetNamespace="http://schemas.microsoft.com/office/2006/metadata/properties" ma:root="true" ma:fieldsID="9c978e2734d7fc04f5be9d8ae96b6347" ns2:_="" ns3:_="">
    <xsd:import namespace="34354c1b-6b8c-435b-ad50-990538c19557"/>
    <xsd:import namespace="47a28104-336f-447d-946e-e305ac2bcd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354c1b-6b8c-435b-ad50-990538c195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a28104-336f-447d-946e-e305ac2bcd4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F4FF143-0ABB-4CFF-A5DD-2BA0E6EC9068}">
  <ds:schemaRefs>
    <ds:schemaRef ds:uri="34354c1b-6b8c-435b-ad50-990538c19557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http://purl.org/dc/terms/"/>
    <ds:schemaRef ds:uri="47a28104-336f-447d-946e-e305ac2bcd47"/>
    <ds:schemaRef ds:uri="http://purl.org/dc/dcmitype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D06EA1E6-AF09-4B6C-8F92-8F46597C2CEC}">
  <ds:schemaRefs>
    <ds:schemaRef ds:uri="34354c1b-6b8c-435b-ad50-990538c19557"/>
    <ds:schemaRef ds:uri="47a28104-336f-447d-946e-e305ac2bcd4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70583B6F-241B-4752-BA3F-65607B61D55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452</Words>
  <Application>Microsoft Office PowerPoint</Application>
  <PresentationFormat>Breedbeeld</PresentationFormat>
  <Paragraphs>94</Paragraphs>
  <Slides>14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Segoe UI</vt:lpstr>
      <vt:lpstr>Wingdings</vt:lpstr>
      <vt:lpstr>Kantoorthema</vt:lpstr>
      <vt:lpstr>PowerPoint-presentatie</vt:lpstr>
      <vt:lpstr>Lesdoel</vt:lpstr>
      <vt:lpstr>Onderwerpen deelvragen</vt:lpstr>
      <vt:lpstr>Bezoek gebied</vt:lpstr>
      <vt:lpstr>PowerPoint-presentatie</vt:lpstr>
      <vt:lpstr>Doelgroepanalyse</vt:lpstr>
      <vt:lpstr>Doelgroepanalyse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Thomas Noordeloos</dc:creator>
  <cp:lastModifiedBy>Thomas Noordeloos</cp:lastModifiedBy>
  <cp:revision>1</cp:revision>
  <dcterms:created xsi:type="dcterms:W3CDTF">2021-07-07T07:37:45Z</dcterms:created>
  <dcterms:modified xsi:type="dcterms:W3CDTF">2021-09-14T10:49:49Z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0x0101006882E0B02A318E459AD716AC786DE572</vt:lpwstr>
  </property>
</Properties>
</file>